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97169A40-1CF2-4EAD-A94D-76863EBB49E7}" type="datetimeFigureOut">
              <a:rPr lang="ar-EG" smtClean="0"/>
              <a:t>01/08/1441</a:t>
            </a:fld>
            <a:endParaRPr lang="ar-EG"/>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ar-EG"/>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E576976A-768E-41B1-9D9A-364F0A870D26}" type="slidenum">
              <a:rPr lang="ar-EG" smtClean="0"/>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7169A40-1CF2-4EAD-A94D-76863EBB49E7}" type="datetimeFigureOut">
              <a:rPr lang="ar-EG" smtClean="0"/>
              <a:t>01/08/1441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E576976A-768E-41B1-9D9A-364F0A870D26}" type="slidenum">
              <a:rPr lang="ar-EG" smtClean="0"/>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7169A40-1CF2-4EAD-A94D-76863EBB49E7}" type="datetimeFigureOut">
              <a:rPr lang="ar-EG" smtClean="0"/>
              <a:t>01/08/1441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E576976A-768E-41B1-9D9A-364F0A870D26}" type="slidenum">
              <a:rPr lang="ar-EG" smtClean="0"/>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97169A40-1CF2-4EAD-A94D-76863EBB49E7}" type="datetimeFigureOut">
              <a:rPr lang="ar-EG" smtClean="0"/>
              <a:t>01/08/1441</a:t>
            </a:fld>
            <a:endParaRPr lang="ar-EG"/>
          </a:p>
        </p:txBody>
      </p:sp>
      <p:sp>
        <p:nvSpPr>
          <p:cNvPr id="5" name="Footer Placeholder 4"/>
          <p:cNvSpPr>
            <a:spLocks noGrp="1"/>
          </p:cNvSpPr>
          <p:nvPr>
            <p:ph type="ftr" sz="quarter" idx="11"/>
          </p:nvPr>
        </p:nvSpPr>
        <p:spPr>
          <a:xfrm>
            <a:off x="457200" y="6480969"/>
            <a:ext cx="4260056" cy="300831"/>
          </a:xfrm>
        </p:spPr>
        <p:txBody>
          <a:bodyPr/>
          <a:lstStyle/>
          <a:p>
            <a:endParaRPr lang="ar-EG"/>
          </a:p>
        </p:txBody>
      </p:sp>
      <p:sp>
        <p:nvSpPr>
          <p:cNvPr id="6" name="Slide Number Placeholder 5"/>
          <p:cNvSpPr>
            <a:spLocks noGrp="1"/>
          </p:cNvSpPr>
          <p:nvPr>
            <p:ph type="sldNum" sz="quarter" idx="12"/>
          </p:nvPr>
        </p:nvSpPr>
        <p:spPr/>
        <p:txBody>
          <a:bodyPr/>
          <a:lstStyle/>
          <a:p>
            <a:fld id="{E576976A-768E-41B1-9D9A-364F0A870D26}" type="slidenum">
              <a:rPr lang="ar-EG" smtClean="0"/>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97169A40-1CF2-4EAD-A94D-76863EBB49E7}" type="datetimeFigureOut">
              <a:rPr lang="ar-EG" smtClean="0"/>
              <a:t>01/08/1441</a:t>
            </a:fld>
            <a:endParaRPr lang="ar-EG"/>
          </a:p>
        </p:txBody>
      </p:sp>
      <p:sp>
        <p:nvSpPr>
          <p:cNvPr id="5" name="Footer Placeholder 4"/>
          <p:cNvSpPr>
            <a:spLocks noGrp="1"/>
          </p:cNvSpPr>
          <p:nvPr>
            <p:ph type="ftr" sz="quarter" idx="11"/>
          </p:nvPr>
        </p:nvSpPr>
        <p:spPr>
          <a:xfrm>
            <a:off x="2619376" y="6480969"/>
            <a:ext cx="4260056" cy="300831"/>
          </a:xfrm>
        </p:spPr>
        <p:txBody>
          <a:bodyPr/>
          <a:lstStyle/>
          <a:p>
            <a:endParaRPr lang="ar-EG"/>
          </a:p>
        </p:txBody>
      </p:sp>
      <p:sp>
        <p:nvSpPr>
          <p:cNvPr id="6" name="Slide Number Placeholder 5"/>
          <p:cNvSpPr>
            <a:spLocks noGrp="1"/>
          </p:cNvSpPr>
          <p:nvPr>
            <p:ph type="sldNum" sz="quarter" idx="12"/>
          </p:nvPr>
        </p:nvSpPr>
        <p:spPr>
          <a:xfrm>
            <a:off x="8451056" y="809624"/>
            <a:ext cx="502920" cy="300831"/>
          </a:xfrm>
        </p:spPr>
        <p:txBody>
          <a:bodyPr/>
          <a:lstStyle/>
          <a:p>
            <a:fld id="{E576976A-768E-41B1-9D9A-364F0A870D26}" type="slidenum">
              <a:rPr lang="ar-EG" smtClean="0"/>
              <a:t>‹#›</a:t>
            </a:fld>
            <a:endParaRPr lang="ar-EG"/>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97169A40-1CF2-4EAD-A94D-76863EBB49E7}" type="datetimeFigureOut">
              <a:rPr lang="ar-EG" smtClean="0"/>
              <a:t>01/08/1441</a:t>
            </a:fld>
            <a:endParaRPr lang="ar-EG"/>
          </a:p>
        </p:txBody>
      </p:sp>
      <p:sp>
        <p:nvSpPr>
          <p:cNvPr id="6" name="Footer Placeholder 5"/>
          <p:cNvSpPr>
            <a:spLocks noGrp="1"/>
          </p:cNvSpPr>
          <p:nvPr>
            <p:ph type="ftr" sz="quarter" idx="11"/>
          </p:nvPr>
        </p:nvSpPr>
        <p:spPr>
          <a:xfrm>
            <a:off x="457200" y="6480969"/>
            <a:ext cx="4260056" cy="301752"/>
          </a:xfrm>
        </p:spPr>
        <p:txBody>
          <a:bodyPr/>
          <a:lstStyle/>
          <a:p>
            <a:endParaRPr lang="ar-EG"/>
          </a:p>
        </p:txBody>
      </p:sp>
      <p:sp>
        <p:nvSpPr>
          <p:cNvPr id="7" name="Slide Number Placeholder 6"/>
          <p:cNvSpPr>
            <a:spLocks noGrp="1"/>
          </p:cNvSpPr>
          <p:nvPr>
            <p:ph type="sldNum" sz="quarter" idx="12"/>
          </p:nvPr>
        </p:nvSpPr>
        <p:spPr>
          <a:xfrm>
            <a:off x="7589520" y="6480969"/>
            <a:ext cx="502920" cy="301752"/>
          </a:xfrm>
        </p:spPr>
        <p:txBody>
          <a:bodyPr/>
          <a:lstStyle/>
          <a:p>
            <a:fld id="{E576976A-768E-41B1-9D9A-364F0A870D26}" type="slidenum">
              <a:rPr lang="ar-EG" smtClean="0"/>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97169A40-1CF2-4EAD-A94D-76863EBB49E7}" type="datetimeFigureOut">
              <a:rPr lang="ar-EG" smtClean="0"/>
              <a:t>01/08/1441</a:t>
            </a:fld>
            <a:endParaRPr lang="ar-EG"/>
          </a:p>
        </p:txBody>
      </p:sp>
      <p:sp>
        <p:nvSpPr>
          <p:cNvPr id="8" name="Footer Placeholder 7"/>
          <p:cNvSpPr>
            <a:spLocks noGrp="1"/>
          </p:cNvSpPr>
          <p:nvPr>
            <p:ph type="ftr" sz="quarter" idx="11"/>
          </p:nvPr>
        </p:nvSpPr>
        <p:spPr>
          <a:xfrm>
            <a:off x="457200" y="6480969"/>
            <a:ext cx="4261104" cy="301752"/>
          </a:xfrm>
        </p:spPr>
        <p:txBody>
          <a:bodyPr/>
          <a:lstStyle/>
          <a:p>
            <a:endParaRPr lang="ar-EG"/>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E576976A-768E-41B1-9D9A-364F0A870D26}"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7169A40-1CF2-4EAD-A94D-76863EBB49E7}" type="datetimeFigureOut">
              <a:rPr lang="ar-EG" smtClean="0"/>
              <a:t>01/08/1441</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E576976A-768E-41B1-9D9A-364F0A870D26}" type="slidenum">
              <a:rPr lang="ar-EG" smtClean="0"/>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97169A40-1CF2-4EAD-A94D-76863EBB49E7}" type="datetimeFigureOut">
              <a:rPr lang="ar-EG" smtClean="0"/>
              <a:t>01/08/1441</a:t>
            </a:fld>
            <a:endParaRPr lang="ar-EG"/>
          </a:p>
        </p:txBody>
      </p:sp>
      <p:sp>
        <p:nvSpPr>
          <p:cNvPr id="3" name="Footer Placeholder 2"/>
          <p:cNvSpPr>
            <a:spLocks noGrp="1"/>
          </p:cNvSpPr>
          <p:nvPr>
            <p:ph type="ftr" sz="quarter" idx="11"/>
          </p:nvPr>
        </p:nvSpPr>
        <p:spPr>
          <a:xfrm>
            <a:off x="457200" y="6481890"/>
            <a:ext cx="4260056" cy="300831"/>
          </a:xfrm>
        </p:spPr>
        <p:txBody>
          <a:bodyPr/>
          <a:lstStyle/>
          <a:p>
            <a:endParaRPr lang="ar-EG"/>
          </a:p>
        </p:txBody>
      </p:sp>
      <p:sp>
        <p:nvSpPr>
          <p:cNvPr id="4" name="Slide Number Placeholder 3"/>
          <p:cNvSpPr>
            <a:spLocks noGrp="1"/>
          </p:cNvSpPr>
          <p:nvPr>
            <p:ph type="sldNum" sz="quarter" idx="12"/>
          </p:nvPr>
        </p:nvSpPr>
        <p:spPr>
          <a:xfrm>
            <a:off x="7589520" y="6480969"/>
            <a:ext cx="502920" cy="301752"/>
          </a:xfrm>
        </p:spPr>
        <p:txBody>
          <a:bodyPr/>
          <a:lstStyle/>
          <a:p>
            <a:fld id="{E576976A-768E-41B1-9D9A-364F0A870D26}" type="slidenum">
              <a:rPr lang="ar-EG" smtClean="0"/>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97169A40-1CF2-4EAD-A94D-76863EBB49E7}" type="datetimeFigureOut">
              <a:rPr lang="ar-EG" smtClean="0"/>
              <a:t>01/08/1441</a:t>
            </a:fld>
            <a:endParaRPr lang="ar-EG"/>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ar-EG"/>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E576976A-768E-41B1-9D9A-364F0A870D26}"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97169A40-1CF2-4EAD-A94D-76863EBB49E7}" type="datetimeFigureOut">
              <a:rPr lang="ar-EG" smtClean="0"/>
              <a:t>01/08/1441</a:t>
            </a:fld>
            <a:endParaRPr lang="ar-EG"/>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ar-EG"/>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E576976A-768E-41B1-9D9A-364F0A870D26}"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97169A40-1CF2-4EAD-A94D-76863EBB49E7}" type="datetimeFigureOut">
              <a:rPr lang="ar-EG" smtClean="0"/>
              <a:t>01/08/1441</a:t>
            </a:fld>
            <a:endParaRPr lang="ar-EG"/>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ar-EG"/>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E576976A-768E-41B1-9D9A-364F0A870D26}" type="slidenum">
              <a:rPr lang="ar-EG" smtClean="0"/>
              <a:t>‹#›</a:t>
            </a:fld>
            <a:endParaRPr lang="ar-EG"/>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r" rtl="1"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r" rtl="1"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r" rtl="1"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r" rtl="1"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first\Desktop\ماركيزه\3b432cdc-11db-4f20-ada5-2ab640f8648c.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99392"/>
            <a:ext cx="9144000" cy="6957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2254773"/>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122152"/>
          </a:xfrm>
        </p:spPr>
        <p:txBody>
          <a:bodyPr>
            <a:normAutofit/>
          </a:bodyPr>
          <a:lstStyle/>
          <a:p>
            <a:r>
              <a:rPr lang="ar-EG" b="1" dirty="0"/>
              <a:t>نماذج من المعاجم الاحادية في اللغة الانجليزية</a:t>
            </a:r>
            <a:r>
              <a:rPr lang="ar-EG" b="1" dirty="0" smtClean="0"/>
              <a:t>:</a:t>
            </a:r>
          </a:p>
          <a:p>
            <a:endParaRPr lang="en-US" dirty="0"/>
          </a:p>
          <a:p>
            <a:r>
              <a:rPr lang="ar-EG" dirty="0"/>
              <a:t>قاموس اكسفورد للغة الانجليزية </a:t>
            </a:r>
            <a:r>
              <a:rPr lang="en-US" dirty="0"/>
              <a:t>Oxford English Dictionary</a:t>
            </a:r>
          </a:p>
          <a:p>
            <a:r>
              <a:rPr lang="ar-EG" dirty="0"/>
              <a:t>قاموس وبستر الدولي </a:t>
            </a:r>
            <a:endParaRPr lang="en-US" dirty="0"/>
          </a:p>
          <a:p>
            <a:r>
              <a:rPr lang="ar-EG" dirty="0"/>
              <a:t>قاموس ميريام وبستر للكليات </a:t>
            </a:r>
            <a:endParaRPr lang="en-US" dirty="0"/>
          </a:p>
          <a:p>
            <a:r>
              <a:rPr lang="ar-EG" dirty="0"/>
              <a:t>المعاجم اللغويه للأطفال بالغة الانجليزية:</a:t>
            </a:r>
            <a:endParaRPr lang="en-US" dirty="0"/>
          </a:p>
          <a:p>
            <a:r>
              <a:rPr lang="ar-EG" dirty="0"/>
              <a:t>قاموس ماكميلان للأطفال .</a:t>
            </a:r>
            <a:endParaRPr lang="en-US" dirty="0"/>
          </a:p>
          <a:p>
            <a:r>
              <a:rPr lang="ar-EG" dirty="0"/>
              <a:t>قاموس  ميريام وبيستر للصغار .</a:t>
            </a:r>
            <a:endParaRPr lang="en-US" dirty="0"/>
          </a:p>
        </p:txBody>
      </p:sp>
      <p:sp>
        <p:nvSpPr>
          <p:cNvPr id="4" name="Title 1"/>
          <p:cNvSpPr>
            <a:spLocks noGrp="1"/>
          </p:cNvSpPr>
          <p:nvPr>
            <p:ph type="title"/>
          </p:nvPr>
        </p:nvSpPr>
        <p:spPr>
          <a:xfrm>
            <a:off x="-8029400" y="2132856"/>
            <a:ext cx="288032" cy="1399032"/>
          </a:xfrm>
        </p:spPr>
        <p:txBody>
          <a:bodyPr>
            <a:normAutofit/>
          </a:bodyPr>
          <a:lstStyle/>
          <a:p>
            <a:pPr algn="r"/>
            <a:endParaRPr lang="en-US" sz="3600" dirty="0">
              <a:effectLst/>
            </a:endParaRPr>
          </a:p>
        </p:txBody>
      </p:sp>
    </p:spTree>
    <p:extLst>
      <p:ext uri="{BB962C8B-B14F-4D97-AF65-F5344CB8AC3E}">
        <p14:creationId xmlns:p14="http://schemas.microsoft.com/office/powerpoint/2010/main" val="1226659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762112"/>
          </a:xfrm>
        </p:spPr>
        <p:txBody>
          <a:bodyPr>
            <a:normAutofit/>
          </a:bodyPr>
          <a:lstStyle/>
          <a:p>
            <a:r>
              <a:rPr lang="ar-EG" b="1" dirty="0"/>
              <a:t>نماذج وعينات من المعاجم اللغوية بلغات غير الانجليزية </a:t>
            </a:r>
            <a:r>
              <a:rPr lang="ar-EG" b="1" dirty="0" smtClean="0"/>
              <a:t>:</a:t>
            </a:r>
          </a:p>
          <a:p>
            <a:endParaRPr lang="en-US" dirty="0"/>
          </a:p>
          <a:p>
            <a:r>
              <a:rPr lang="ar-EG" dirty="0"/>
              <a:t>ما من لغة لها أبجدية او حتي كتابة غير ابجدية الا ووضعت لها أمتها عدة قواميس ليس فقط للعزة القومية وخوفا من اندثار اللغة وضياعها وليس فقط لتواصل أجيال وانما ايضا لأن اللغة كائن حي ينمو ويتطور ومن ثم فلابد من وجود اداة تؤمن هذه الحياة وهذا النمو والتطور في اللغة ومن ثم كانت المعاجم و القواميس احادية. </a:t>
            </a:r>
            <a:endParaRPr lang="en-US" dirty="0"/>
          </a:p>
        </p:txBody>
      </p:sp>
    </p:spTree>
    <p:extLst>
      <p:ext uri="{BB962C8B-B14F-4D97-AF65-F5344CB8AC3E}">
        <p14:creationId xmlns:p14="http://schemas.microsoft.com/office/powerpoint/2010/main" val="491201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690104"/>
          </a:xfrm>
        </p:spPr>
        <p:txBody>
          <a:bodyPr>
            <a:normAutofit fontScale="92500" lnSpcReduction="20000"/>
          </a:bodyPr>
          <a:lstStyle/>
          <a:p>
            <a:r>
              <a:rPr lang="ar-EG" b="1" dirty="0"/>
              <a:t>اللغة الألمانية: </a:t>
            </a:r>
            <a:endParaRPr lang="ar-EG" b="1" dirty="0" smtClean="0"/>
          </a:p>
          <a:p>
            <a:endParaRPr lang="en-US" dirty="0"/>
          </a:p>
          <a:p>
            <a:r>
              <a:rPr lang="ar-EG" dirty="0"/>
              <a:t>الألمان معتزون بلغاتهم ومتعصبون لها ورغم ان المانيا ليست كيانا جغرافيا بقدر ما هي كيان سياسي ولغوي الا انهم اوسعوا لغتهم معاجم وقواميس من كل لون وشكل وحجم </a:t>
            </a:r>
            <a:endParaRPr lang="en-US" dirty="0"/>
          </a:p>
          <a:p>
            <a:r>
              <a:rPr lang="ar-EG" dirty="0"/>
              <a:t>قاموس دودن الكبير  للغة الالمانية .</a:t>
            </a:r>
            <a:br>
              <a:rPr lang="ar-EG" dirty="0"/>
            </a:br>
            <a:r>
              <a:rPr lang="ar-EG" dirty="0"/>
              <a:t>قاموس موريس هاين للعة الالمانية.</a:t>
            </a:r>
            <a:endParaRPr lang="en-US" dirty="0"/>
          </a:p>
          <a:p>
            <a:r>
              <a:rPr lang="ar-EG" dirty="0"/>
              <a:t> </a:t>
            </a:r>
            <a:endParaRPr lang="en-US" dirty="0"/>
          </a:p>
          <a:p>
            <a:r>
              <a:rPr lang="ar-EG" b="1" dirty="0"/>
              <a:t>اللغة الصينية: </a:t>
            </a:r>
            <a:endParaRPr lang="en-US" dirty="0"/>
          </a:p>
          <a:p>
            <a:r>
              <a:rPr lang="ar-EG" dirty="0"/>
              <a:t>قاموس اللغة الصينية المنطوقة </a:t>
            </a:r>
            <a:endParaRPr lang="en-US" dirty="0"/>
          </a:p>
          <a:p>
            <a:r>
              <a:rPr lang="en-US" dirty="0"/>
              <a:t> </a:t>
            </a:r>
          </a:p>
          <a:p>
            <a:r>
              <a:rPr lang="ar-EG" b="1" dirty="0"/>
              <a:t>اللغة البرتغالية:</a:t>
            </a:r>
            <a:endParaRPr lang="en-US" dirty="0"/>
          </a:p>
          <a:p>
            <a:r>
              <a:rPr lang="ar-EG" dirty="0"/>
              <a:t>المعجم الكبير للغة البرتغالية .</a:t>
            </a:r>
            <a:endParaRPr lang="ar-EG" dirty="0"/>
          </a:p>
        </p:txBody>
      </p:sp>
    </p:spTree>
    <p:extLst>
      <p:ext uri="{BB962C8B-B14F-4D97-AF65-F5344CB8AC3E}">
        <p14:creationId xmlns:p14="http://schemas.microsoft.com/office/powerpoint/2010/main" val="720419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834120"/>
          </a:xfrm>
        </p:spPr>
        <p:txBody>
          <a:bodyPr>
            <a:normAutofit fontScale="85000" lnSpcReduction="20000"/>
          </a:bodyPr>
          <a:lstStyle/>
          <a:p>
            <a:r>
              <a:rPr lang="ar-EG" b="1" dirty="0"/>
              <a:t>اللغة الفرنسية </a:t>
            </a:r>
            <a:r>
              <a:rPr lang="ar-EG" b="1" dirty="0" smtClean="0"/>
              <a:t>:</a:t>
            </a:r>
          </a:p>
          <a:p>
            <a:endParaRPr lang="en-US" dirty="0"/>
          </a:p>
          <a:p>
            <a:r>
              <a:rPr lang="ar-EG" dirty="0"/>
              <a:t>كنوز اللغة الفرنسية معجم للقرن التاسع عشر والقرن العشرون </a:t>
            </a:r>
            <a:endParaRPr lang="en-US" dirty="0"/>
          </a:p>
          <a:p>
            <a:r>
              <a:rPr lang="ar-EG" dirty="0"/>
              <a:t>معجم لاروس الكبير للغة الفرنسية</a:t>
            </a:r>
            <a:endParaRPr lang="en-US" dirty="0"/>
          </a:p>
          <a:p>
            <a:r>
              <a:rPr lang="en-US" dirty="0"/>
              <a:t> </a:t>
            </a:r>
          </a:p>
          <a:p>
            <a:r>
              <a:rPr lang="ar-EG" b="1" dirty="0"/>
              <a:t>المعاجم ثنائية اللغة </a:t>
            </a:r>
            <a:r>
              <a:rPr lang="ar-EG" b="1" dirty="0" smtClean="0"/>
              <a:t>:</a:t>
            </a:r>
          </a:p>
          <a:p>
            <a:endParaRPr lang="en-US" dirty="0"/>
          </a:p>
          <a:p>
            <a:r>
              <a:rPr lang="ar-EG" dirty="0"/>
              <a:t>علي الجانب الأخر بدأت مع سبعينات القرن العشريين المعاجم ثنائية اللغة وقد اشتدت مع العقد الأخيرمن ذلك القرن حيث غذا العالم قرية صغيرة يتلاقح ثقافيا وعلميا ورياضيا وتجاريا وصناعيا ومست الحاجة لتعلم اللغات علي الأقل العالمية الدولية لغات الصناعة والتجارة والاتصال وكان من الطبيعي والضروري ان تصدر معاجم ثنائية اللغة تكون للغة الانجليزية او الفرنسية او الالمانية احد اطرافها .</a:t>
            </a:r>
            <a:endParaRPr lang="ar-EG" dirty="0"/>
          </a:p>
        </p:txBody>
      </p:sp>
    </p:spTree>
    <p:extLst>
      <p:ext uri="{BB962C8B-B14F-4D97-AF65-F5344CB8AC3E}">
        <p14:creationId xmlns:p14="http://schemas.microsoft.com/office/powerpoint/2010/main" val="2911772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050144"/>
          </a:xfrm>
        </p:spPr>
        <p:txBody>
          <a:bodyPr>
            <a:normAutofit fontScale="92500" lnSpcReduction="10000"/>
          </a:bodyPr>
          <a:lstStyle/>
          <a:p>
            <a:r>
              <a:rPr lang="ar-EG" b="1" dirty="0"/>
              <a:t>سلسلة هاربر كولنز </a:t>
            </a:r>
            <a:endParaRPr lang="ar-EG" b="1" dirty="0" smtClean="0"/>
          </a:p>
          <a:p>
            <a:endParaRPr lang="en-US" dirty="0"/>
          </a:p>
          <a:p>
            <a:r>
              <a:rPr lang="ar-EG" dirty="0"/>
              <a:t>معجم هاربر كولنز : روبرت في اللغة الفرنسية .</a:t>
            </a:r>
            <a:endParaRPr lang="en-US" dirty="0"/>
          </a:p>
          <a:p>
            <a:r>
              <a:rPr lang="ar-EG" dirty="0"/>
              <a:t>معجم هاربر كولنز في اللغة الاسبانية </a:t>
            </a:r>
            <a:endParaRPr lang="en-US" dirty="0"/>
          </a:p>
          <a:p>
            <a:r>
              <a:rPr lang="ar-EG" dirty="0"/>
              <a:t>معجم هاربر كولنز في اللغة الالمانية </a:t>
            </a:r>
            <a:endParaRPr lang="en-US" dirty="0"/>
          </a:p>
          <a:p>
            <a:r>
              <a:rPr lang="ar-EG" dirty="0" smtClean="0"/>
              <a:t>هذا </a:t>
            </a:r>
            <a:r>
              <a:rPr lang="ar-EG" dirty="0"/>
              <a:t>المعاجم ثنائية اللغة تعطي المداخل اولا باللغة غير الانجليزية ثم تقدم المقابل باللغة الانجيليزية، وهناك ايضا </a:t>
            </a:r>
            <a:r>
              <a:rPr lang="ar-EG" b="1" dirty="0"/>
              <a:t>سلسلة كاسيل</a:t>
            </a:r>
            <a:r>
              <a:rPr lang="ar-EG" dirty="0"/>
              <a:t> التي تنشر في بريطانيا ويتوفر عليها في الولايات المتحدة الناشر ماكميلان والتي يقول عنها الثقاه انها احسن السلاسل في مضمار معاجم اللغات الثنائية التي يكون أحد اطرافها اللغة الانجليزية والطرف الثاني غالبا احدي اللغات الاوربية .</a:t>
            </a:r>
            <a:endParaRPr lang="en-US" dirty="0"/>
          </a:p>
        </p:txBody>
      </p:sp>
    </p:spTree>
    <p:extLst>
      <p:ext uri="{BB962C8B-B14F-4D97-AF65-F5344CB8AC3E}">
        <p14:creationId xmlns:p14="http://schemas.microsoft.com/office/powerpoint/2010/main" val="169530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EG" dirty="0" smtClean="0"/>
              <a:t>المراجع العامة </a:t>
            </a:r>
            <a:endParaRPr lang="ar-EG" dirty="0"/>
          </a:p>
        </p:txBody>
      </p:sp>
      <p:sp>
        <p:nvSpPr>
          <p:cNvPr id="3" name="Content Placeholder 2"/>
          <p:cNvSpPr>
            <a:spLocks noGrp="1"/>
          </p:cNvSpPr>
          <p:nvPr>
            <p:ph idx="1"/>
          </p:nvPr>
        </p:nvSpPr>
        <p:spPr/>
        <p:txBody>
          <a:bodyPr>
            <a:normAutofit/>
          </a:bodyPr>
          <a:lstStyle/>
          <a:p>
            <a:pPr marL="64008" indent="0" algn="ctr">
              <a:buNone/>
            </a:pPr>
            <a:r>
              <a:rPr lang="ar-EG" sz="4800" dirty="0" smtClean="0"/>
              <a:t>د. داليا محمود موسي </a:t>
            </a:r>
          </a:p>
          <a:p>
            <a:pPr marL="64008" indent="0" algn="ctr">
              <a:buNone/>
            </a:pPr>
            <a:r>
              <a:rPr lang="ar-EG" sz="4800" dirty="0" smtClean="0"/>
              <a:t>الفرقة الثانيه</a:t>
            </a:r>
          </a:p>
          <a:p>
            <a:pPr marL="64008" indent="0" algn="ctr">
              <a:buNone/>
            </a:pPr>
            <a:r>
              <a:rPr lang="ar-EG" sz="4800" dirty="0" smtClean="0"/>
              <a:t>قسم المكتبات والمعلومات</a:t>
            </a:r>
            <a:endParaRPr lang="ar-EG" sz="4800" dirty="0"/>
          </a:p>
        </p:txBody>
      </p:sp>
    </p:spTree>
    <p:extLst>
      <p:ext uri="{BB962C8B-B14F-4D97-AF65-F5344CB8AC3E}">
        <p14:creationId xmlns:p14="http://schemas.microsoft.com/office/powerpoint/2010/main" val="2058629920"/>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EG" sz="3600" b="1" dirty="0" smtClean="0">
                <a:effectLst/>
              </a:rPr>
              <a:t>المعاجم أو القواميس المغوية لعامة</a:t>
            </a:r>
            <a:endParaRPr lang="ar-EG" sz="3600" dirty="0"/>
          </a:p>
        </p:txBody>
      </p:sp>
      <p:sp>
        <p:nvSpPr>
          <p:cNvPr id="3" name="Content Placeholder 2"/>
          <p:cNvSpPr>
            <a:spLocks noGrp="1"/>
          </p:cNvSpPr>
          <p:nvPr>
            <p:ph idx="1"/>
          </p:nvPr>
        </p:nvSpPr>
        <p:spPr/>
        <p:txBody>
          <a:bodyPr>
            <a:normAutofit/>
          </a:bodyPr>
          <a:lstStyle/>
          <a:p>
            <a:r>
              <a:rPr lang="ar-EG" dirty="0"/>
              <a:t>اللغه هي مجموعة من الرموز المنطوقة التي يتخاطب بها مجموعة من البشر قلوا او كثروا واللهجة هي مجرد انحراف صوتي من لغة ما , بينما اللغة العامية هي انحراف لغوي عن اللغة الكلاسيكية  واللغة اصطلاح وليس توقيفا فالله سبحانة وتعالي أعطانا ادوات اللغة من ذاكرة ولسان وحنجره وحبال صوتية ونحن ملأناها بالكلامات والجمل التي استسقيناها واشتققناها من الطبيعة من حولنا.</a:t>
            </a:r>
            <a:endParaRPr lang="en-US" dirty="0"/>
          </a:p>
        </p:txBody>
      </p:sp>
    </p:spTree>
    <p:extLst>
      <p:ext uri="{BB962C8B-B14F-4D97-AF65-F5344CB8AC3E}">
        <p14:creationId xmlns:p14="http://schemas.microsoft.com/office/powerpoint/2010/main" val="2822563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64008" indent="0">
              <a:buNone/>
            </a:pPr>
            <a:r>
              <a:rPr lang="ar-EG" dirty="0"/>
              <a:t>يوجد في العالم يوم نحو 4000 لغة أغلبها ليست لها أبجدية من حيث أن الأبجدية هي مجموعة رموز المرسومة والمكتوبة التي تسجل بها اللغة وتقيد ومن نوافل القول ان الأبجدية الواحدة قد تستخدم لتسجيل وتقيد أكثر من لغة خذ علي سبيل المثال اللغة الأبجدية الاتينية التي تسجل بها اللغة الانجليزية والفرنسية والألمانية واللغة الأسبانية والايطالية إذن يجب ان نفرق بين اللغة كرموز منطوقة وكتابه كرموز مرسومة ومن اللغات مالا ابجدية له ولا كتابة مثل النوبية والسيوية وغيرها.</a:t>
            </a:r>
            <a:endParaRPr lang="ar-EG" dirty="0"/>
          </a:p>
        </p:txBody>
      </p:sp>
    </p:spTree>
    <p:extLst>
      <p:ext uri="{BB962C8B-B14F-4D97-AF65-F5344CB8AC3E}">
        <p14:creationId xmlns:p14="http://schemas.microsoft.com/office/powerpoint/2010/main" val="2387028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484784"/>
            <a:ext cx="8229600" cy="4572000"/>
          </a:xfrm>
        </p:spPr>
        <p:txBody>
          <a:bodyPr>
            <a:normAutofit fontScale="92500" lnSpcReduction="10000"/>
          </a:bodyPr>
          <a:lstStyle/>
          <a:p>
            <a:r>
              <a:rPr lang="ar-EG" dirty="0"/>
              <a:t>ولأن اللغة هي وسيلة الاتصال الأولي والاخطر في هذا العالم كان لابد من وجود اداه مرجعية تحصر مفردات اللغة وتكشف عن تطورها وتحلل معانيها ومحتوايتها واشتقاقاتها هذه الأدوات نسميها في اللغة العربية المعاجم او القواميس ولكل مصطلح منها اشكالية كلمة معجم وهي أفضل بكثر الجيم , من فتحها في اللغة العربية من كلمات التي تحمل المعني وضده في نفس الوقت فهي تعني الأداة التي تفض غموض الشئ وتجلية وتشرح مكنونة ومعانية وهي في نفس الوقت الأداة التي تطفي  الغموض علي الشئ وتخفية وتطمس معالمة .</a:t>
            </a:r>
            <a:endParaRPr lang="en-US" dirty="0"/>
          </a:p>
        </p:txBody>
      </p:sp>
      <p:sp>
        <p:nvSpPr>
          <p:cNvPr id="4" name="Title 1"/>
          <p:cNvSpPr>
            <a:spLocks noGrp="1"/>
          </p:cNvSpPr>
          <p:nvPr>
            <p:ph type="title"/>
          </p:nvPr>
        </p:nvSpPr>
        <p:spPr>
          <a:xfrm>
            <a:off x="-11125744" y="2564904"/>
            <a:ext cx="2520280" cy="1399032"/>
          </a:xfrm>
        </p:spPr>
        <p:txBody>
          <a:bodyPr>
            <a:normAutofit/>
          </a:bodyPr>
          <a:lstStyle/>
          <a:p>
            <a:pPr algn="r"/>
            <a:endParaRPr lang="ar-EG" sz="3600" dirty="0"/>
          </a:p>
        </p:txBody>
      </p:sp>
    </p:spTree>
    <p:extLst>
      <p:ext uri="{BB962C8B-B14F-4D97-AF65-F5344CB8AC3E}">
        <p14:creationId xmlns:p14="http://schemas.microsoft.com/office/powerpoint/2010/main" val="594860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ar-EG" dirty="0"/>
              <a:t>الاعجام هو وضع النقط وهو تشكيل الحروف وضبط اعراب الكلمات عن طريق هذا التشكيل ، ومن حسن الحظ ان المعني الايجابي في كلمة معجم هو الذي غلب كما غلب أيضا فتح الجيم وليس كسرها وأيا كان الموقف فأن المعجم هو الكتاب المرجعي الذي يحصر مفردات اللغة ويعرف بها ويجلي معانيها واستخداماتها وربما يتطرق الي تطورها وتاريخها واشتقاقها خرجت كلمة معجم في مجال اللغة الي مجالات اخري مثل , التراجم والجوغرافيا بل والببليوجرافية وهلم جرا للتأكيد علي معني الحصر والتسجيل والوصف والتعريف .</a:t>
            </a:r>
            <a:endParaRPr lang="en-US" dirty="0"/>
          </a:p>
        </p:txBody>
      </p:sp>
    </p:spTree>
    <p:extLst>
      <p:ext uri="{BB962C8B-B14F-4D97-AF65-F5344CB8AC3E}">
        <p14:creationId xmlns:p14="http://schemas.microsoft.com/office/powerpoint/2010/main" val="4226038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ar-EG" dirty="0"/>
              <a:t>أما كلمة قاموس فلها هي الأخري قصة حيث فهي من المفردات اللغوية اللتي خرجت من كونها اسم كتاب اي عنوان كتاب لتغذو اسم فئة من الكتب اي من مفرد لغوي الي مصطلح علمي ، وقد ألف الفيروزابادي معجم لغويا اسمه القاموس المحيط وكلمة قاموس في اللغة تعني البحر الواسع الشامل الذي لا حدود له : وكأن الفيروز بادي يعني أن كتابة هذا هو بحر واسع سعة المحيط الذي لا مساحة له حصر فيه مفردات اللغة كلها وأحاط بها ولم تلبس كلمة قاموس من هذا المنطق أن استخدمت للدلالة عن المعاجم اللغوية ايا كان عنوانها وغدت كلمة قاموس مصطلحا مرادفا لمصطلح معجم .</a:t>
            </a:r>
            <a:endParaRPr lang="en-US" dirty="0"/>
          </a:p>
        </p:txBody>
      </p:sp>
    </p:spTree>
    <p:extLst>
      <p:ext uri="{BB962C8B-B14F-4D97-AF65-F5344CB8AC3E}">
        <p14:creationId xmlns:p14="http://schemas.microsoft.com/office/powerpoint/2010/main" val="3321032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ar-EG" dirty="0"/>
              <a:t>وصفوه القول أن المعجم اللغوي او القاموس اللغوي هو ذلك الكتاب المرجعي الذي يحصر ويسجل يصف ويعرف ويدقق مفردات اللغة بإعتبارها وسيلة الاتصال الأولي بين البشر ومن ثم فأن القواميس قديمة قدم الحضارة الإنسانية وإن لم نجدها في الفكر المصري القديم  فقد وجدناها في الفكرالعراقي القديم البابلي الأشوري السومري الأكادي والسبب واضح في الحالين وهو أن الحضارة المصرية كانت حضاره موحده وكانت اللغة علي امتداها لغة موحدة بينما كانت الحضاره العراقية حضاره مجزأة تعددت لغاتها وإن تقاربت ومن ثم تطلبت المعاجم القواميس .</a:t>
            </a:r>
            <a:endParaRPr lang="en-US" dirty="0"/>
          </a:p>
        </p:txBody>
      </p:sp>
    </p:spTree>
    <p:extLst>
      <p:ext uri="{BB962C8B-B14F-4D97-AF65-F5344CB8AC3E}">
        <p14:creationId xmlns:p14="http://schemas.microsoft.com/office/powerpoint/2010/main" val="1007768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764704"/>
            <a:ext cx="8229600" cy="5976664"/>
          </a:xfrm>
        </p:spPr>
        <p:txBody>
          <a:bodyPr>
            <a:normAutofit fontScale="85000" lnSpcReduction="20000"/>
          </a:bodyPr>
          <a:lstStyle/>
          <a:p>
            <a:r>
              <a:rPr lang="ar-EG" b="1" dirty="0" smtClean="0"/>
              <a:t>فئات </a:t>
            </a:r>
            <a:r>
              <a:rPr lang="ar-EG" b="1" dirty="0"/>
              <a:t>المعاجم والقواميس اللغوية </a:t>
            </a:r>
            <a:r>
              <a:rPr lang="ar-EG" b="1" dirty="0" smtClean="0"/>
              <a:t>:</a:t>
            </a:r>
          </a:p>
          <a:p>
            <a:endParaRPr lang="en-US" dirty="0"/>
          </a:p>
          <a:p>
            <a:r>
              <a:rPr lang="ar-EG" dirty="0"/>
              <a:t>يمكننا بداية تقسيم المعاجم اللغويه الي فئتين هما معاجم المفردات ومعاجم المعاني وحيث معاجم المفردات تحصر مفردات اللغة وترتبها هجائيا وتعرف بها وتبسط معانيها ومرادفاتها وما الي ذلك اما معاجم المعاني فهي علي العكس تقدم المفاهيم اولا وتحصر المفردات التى تخدم هذا المفهوم اي هذا المعنى ،اما معاجم المفردات فيمكن تقسيمها الى: </a:t>
            </a:r>
            <a:endParaRPr lang="en-US" dirty="0"/>
          </a:p>
          <a:p>
            <a:r>
              <a:rPr lang="ar-EG" dirty="0"/>
              <a:t>معاجم احادية اللغة .</a:t>
            </a:r>
            <a:endParaRPr lang="en-US" dirty="0"/>
          </a:p>
          <a:p>
            <a:r>
              <a:rPr lang="ar-EG" dirty="0"/>
              <a:t>معاجم ثنائية اللغة.</a:t>
            </a:r>
            <a:endParaRPr lang="en-US" dirty="0"/>
          </a:p>
          <a:p>
            <a:r>
              <a:rPr lang="ar-EG" dirty="0"/>
              <a:t>معاجم متعددة اللغات</a:t>
            </a:r>
            <a:r>
              <a:rPr lang="ar-EG" dirty="0" smtClean="0"/>
              <a:t>.</a:t>
            </a:r>
          </a:p>
          <a:p>
            <a:r>
              <a:rPr lang="ar-EG" dirty="0"/>
              <a:t>وهناك معاجم للغات العامية ومعاجم اللهجات او اللكنات واجب ان يكون واضحا ان معاجم المصطلحات ومعاجم الاستخدامات الخاصة لا تدخل هنا وانما تدخل في المراجع المتخصصة .</a:t>
            </a:r>
            <a:endParaRPr lang="en-US" dirty="0"/>
          </a:p>
        </p:txBody>
      </p:sp>
    </p:spTree>
    <p:extLst>
      <p:ext uri="{BB962C8B-B14F-4D97-AF65-F5344CB8AC3E}">
        <p14:creationId xmlns:p14="http://schemas.microsoft.com/office/powerpoint/2010/main" val="7187569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32</TotalTime>
  <Words>845</Words>
  <Application>Microsoft Office PowerPoint</Application>
  <PresentationFormat>On-screen Show (4:3)</PresentationFormat>
  <Paragraphs>53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Verve</vt:lpstr>
      <vt:lpstr>PowerPoint Presentation</vt:lpstr>
      <vt:lpstr>المراجع العامة </vt:lpstr>
      <vt:lpstr>المعاجم أو القواميس المغوية لعامة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firstd</dc:creator>
  <cp:lastModifiedBy>firstd</cp:lastModifiedBy>
  <cp:revision>4</cp:revision>
  <dcterms:created xsi:type="dcterms:W3CDTF">2020-03-18T22:52:29Z</dcterms:created>
  <dcterms:modified xsi:type="dcterms:W3CDTF">2020-03-25T17:41:53Z</dcterms:modified>
</cp:coreProperties>
</file>